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fontScale="62500" lnSpcReduction="20000"/>
          </a:bodyPr>
          <a:lstStyle/>
          <a:p>
            <a:pPr algn="justLow"/>
            <a:r>
              <a:rPr lang="ar-IQ" b="1" dirty="0" smtClean="0">
                <a:solidFill>
                  <a:schemeClr val="tx1"/>
                </a:solidFill>
              </a:rPr>
              <a:t>2</a:t>
            </a:r>
            <a:r>
              <a:rPr lang="ar-SA" b="1" dirty="0" smtClean="0">
                <a:solidFill>
                  <a:schemeClr val="tx1"/>
                </a:solidFill>
              </a:rPr>
              <a:t>-5</a:t>
            </a:r>
            <a:r>
              <a:rPr lang="ar-SA" b="1" dirty="0">
                <a:solidFill>
                  <a:schemeClr val="tx1"/>
                </a:solidFill>
              </a:rPr>
              <a:t>: خصائص مقدرات المربعات الصغرى العادية (م ص ع):</a:t>
            </a:r>
            <a:endParaRPr lang="en-US" dirty="0">
              <a:solidFill>
                <a:schemeClr val="tx1"/>
              </a:solidFill>
            </a:endParaRPr>
          </a:p>
          <a:p>
            <a:pPr algn="justLow"/>
            <a:r>
              <a:rPr lang="ar-SA" dirty="0">
                <a:solidFill>
                  <a:schemeClr val="tx1"/>
                </a:solidFill>
              </a:rPr>
              <a:t>الخصائص الإحصائي التي تتميز فيها مقدرات المربعات الصغرى العادية.</a:t>
            </a:r>
            <a:endParaRPr lang="en-US" dirty="0">
              <a:solidFill>
                <a:schemeClr val="tx1"/>
              </a:solidFill>
            </a:endParaRPr>
          </a:p>
          <a:p>
            <a:pPr algn="justLow"/>
            <a:r>
              <a:rPr lang="ar-SA" dirty="0">
                <a:solidFill>
                  <a:schemeClr val="tx1"/>
                </a:solidFill>
              </a:rPr>
              <a:t>تتميز المقدرات    </a:t>
            </a:r>
            <a:r>
              <a:rPr lang="en-GB" dirty="0">
                <a:solidFill>
                  <a:schemeClr val="tx1"/>
                </a:solidFill>
                <a:sym typeface="Symbol"/>
              </a:rPr>
              <a:t></a:t>
            </a:r>
            <a:r>
              <a:rPr lang="en-GB" dirty="0">
                <a:solidFill>
                  <a:schemeClr val="tx1"/>
                </a:solidFill>
              </a:rPr>
              <a:t> </a:t>
            </a:r>
            <a:r>
              <a:rPr lang="en-GB" dirty="0">
                <a:solidFill>
                  <a:schemeClr val="tx1"/>
                </a:solidFill>
                <a:sym typeface="Symbol"/>
              </a:rPr>
              <a:t></a:t>
            </a:r>
            <a:r>
              <a:rPr lang="ar-SA" dirty="0">
                <a:solidFill>
                  <a:schemeClr val="tx1"/>
                </a:solidFill>
              </a:rPr>
              <a:t>   بثلاث خواص أساسية:</a:t>
            </a:r>
            <a:endParaRPr lang="en-US" dirty="0">
              <a:solidFill>
                <a:schemeClr val="tx1"/>
              </a:solidFill>
            </a:endParaRPr>
          </a:p>
          <a:p>
            <a:pPr lvl="0" algn="justLow"/>
            <a:r>
              <a:rPr lang="ar-SA" dirty="0">
                <a:solidFill>
                  <a:schemeClr val="tx1"/>
                </a:solidFill>
              </a:rPr>
              <a:t>الخطية.</a:t>
            </a:r>
            <a:endParaRPr lang="en-US" dirty="0">
              <a:solidFill>
                <a:schemeClr val="tx1"/>
              </a:solidFill>
            </a:endParaRPr>
          </a:p>
          <a:p>
            <a:pPr lvl="0" algn="justLow"/>
            <a:r>
              <a:rPr lang="ar-SA" dirty="0">
                <a:solidFill>
                  <a:schemeClr val="tx1"/>
                </a:solidFill>
              </a:rPr>
              <a:t>عدم التحيز </a:t>
            </a:r>
            <a:endParaRPr lang="en-US" dirty="0">
              <a:solidFill>
                <a:schemeClr val="tx1"/>
              </a:solidFill>
            </a:endParaRPr>
          </a:p>
          <a:p>
            <a:pPr lvl="0" algn="justLow"/>
            <a:r>
              <a:rPr lang="ar-SA" dirty="0">
                <a:solidFill>
                  <a:schemeClr val="tx1"/>
                </a:solidFill>
              </a:rPr>
              <a:t>الكفاءة</a:t>
            </a:r>
            <a:endParaRPr lang="en-US" dirty="0">
              <a:solidFill>
                <a:schemeClr val="tx1"/>
              </a:solidFill>
            </a:endParaRPr>
          </a:p>
          <a:p>
            <a:pPr algn="justLow"/>
            <a:r>
              <a:rPr lang="ar-SA" b="1" dirty="0">
                <a:solidFill>
                  <a:schemeClr val="tx1"/>
                </a:solidFill>
              </a:rPr>
              <a:t>أولاً الخطية:</a:t>
            </a:r>
            <a:r>
              <a:rPr lang="ar-SA" dirty="0">
                <a:solidFill>
                  <a:schemeClr val="tx1"/>
                </a:solidFill>
              </a:rPr>
              <a:t>  تعتبر داله خطية للعنصر العشوائي التابع </a:t>
            </a:r>
            <a:r>
              <a:rPr lang="en-GB" dirty="0">
                <a:solidFill>
                  <a:schemeClr val="tx1"/>
                </a:solidFill>
              </a:rPr>
              <a:t>Y</a:t>
            </a:r>
            <a:r>
              <a:rPr lang="ar-SA" dirty="0">
                <a:solidFill>
                  <a:schemeClr val="tx1"/>
                </a:solidFill>
              </a:rPr>
              <a:t> . أهمية هذه الخاصة أنها تعطينا درجه من البساطة في أجراء الحسابات حيث انه لحساب </a:t>
            </a:r>
            <a:r>
              <a:rPr lang="en-GB" dirty="0">
                <a:solidFill>
                  <a:schemeClr val="tx1"/>
                </a:solidFill>
                <a:sym typeface="Symbol"/>
              </a:rPr>
              <a:t></a:t>
            </a:r>
            <a:r>
              <a:rPr lang="en-GB" dirty="0">
                <a:solidFill>
                  <a:schemeClr val="tx1"/>
                </a:solidFill>
              </a:rPr>
              <a:t>  </a:t>
            </a:r>
            <a:r>
              <a:rPr lang="en-GB" dirty="0">
                <a:solidFill>
                  <a:schemeClr val="tx1"/>
                </a:solidFill>
                <a:sym typeface="Symbol"/>
              </a:rPr>
              <a:t></a:t>
            </a:r>
            <a:r>
              <a:rPr lang="ar-SA" dirty="0">
                <a:solidFill>
                  <a:schemeClr val="tx1"/>
                </a:solidFill>
              </a:rPr>
              <a:t> نستعمل المتغير التابع في صوره خطيه فقط هذه لتبسيط الحسابات.   </a:t>
            </a:r>
            <a:endParaRPr lang="en-US" dirty="0">
              <a:solidFill>
                <a:schemeClr val="tx1"/>
              </a:solidFill>
            </a:endParaRPr>
          </a:p>
          <a:p>
            <a:pPr algn="justLow"/>
            <a:r>
              <a:rPr lang="ar-SA" b="1" dirty="0">
                <a:solidFill>
                  <a:schemeClr val="tx1"/>
                </a:solidFill>
              </a:rPr>
              <a:t>ثانياً: عم التحيز:</a:t>
            </a:r>
            <a:r>
              <a:rPr lang="ar-SA" dirty="0">
                <a:solidFill>
                  <a:schemeClr val="tx1"/>
                </a:solidFill>
              </a:rPr>
              <a:t> مقدرات (م ص ع)  مقدرة غير متحيزة للمعلمة </a:t>
            </a:r>
            <a:r>
              <a:rPr lang="en-GB" dirty="0">
                <a:solidFill>
                  <a:schemeClr val="tx1"/>
                </a:solidFill>
                <a:sym typeface="Symbol"/>
              </a:rPr>
              <a:t></a:t>
            </a:r>
            <a:r>
              <a:rPr lang="ar-SA" dirty="0">
                <a:solidFill>
                  <a:schemeClr val="tx1"/>
                </a:solidFill>
              </a:rPr>
              <a:t> . عدم التحيز يتطلب بأن </a:t>
            </a:r>
            <a:r>
              <a:rPr lang="ar-SA" dirty="0" err="1">
                <a:solidFill>
                  <a:schemeClr val="tx1"/>
                </a:solidFill>
              </a:rPr>
              <a:t>القيمه</a:t>
            </a:r>
            <a:r>
              <a:rPr lang="ar-SA" dirty="0">
                <a:solidFill>
                  <a:schemeClr val="tx1"/>
                </a:solidFill>
              </a:rPr>
              <a:t> المتوقعة لـ  و  التي هي قيمة المعلومة الحقيقية بمعنى آخر متوســـط  = </a:t>
            </a:r>
            <a:r>
              <a:rPr lang="en-GB" dirty="0">
                <a:solidFill>
                  <a:schemeClr val="tx1"/>
                </a:solidFill>
                <a:sym typeface="Symbol"/>
              </a:rPr>
              <a:t></a:t>
            </a:r>
            <a:r>
              <a:rPr lang="ar-SA" dirty="0">
                <a:solidFill>
                  <a:schemeClr val="tx1"/>
                </a:solidFill>
              </a:rPr>
              <a:t> . إذا جمعت عينات كثيرة وفي كل عينه نحسب   يتم أخذ المتوسط. ذلك المتوســط نظريا يجب أن يتساوى مع المعلمة الحقيقية.    مقدرات (م ص ع)  مقدرة غير متحيزة للمعلمة </a:t>
            </a:r>
            <a:r>
              <a:rPr lang="en-GB" dirty="0">
                <a:solidFill>
                  <a:schemeClr val="tx1"/>
                </a:solidFill>
                <a:sym typeface="Symbol"/>
              </a:rPr>
              <a:t></a:t>
            </a:r>
            <a:r>
              <a:rPr lang="ar-SA" dirty="0">
                <a:solidFill>
                  <a:schemeClr val="tx1"/>
                </a:solidFill>
              </a:rPr>
              <a:t>   حيث أن .   أي أن توقع       يجب أن يســاوي المعلم ه الحقيقية  بمعنى آخر متوســـط قيم   أو في المتوسط  تساوي القيمة الحقيقية للمعلمة </a:t>
            </a:r>
            <a:r>
              <a:rPr lang="en-GB" dirty="0">
                <a:solidFill>
                  <a:schemeClr val="tx1"/>
                </a:solidFill>
                <a:sym typeface="Symbol"/>
              </a:rPr>
              <a:t></a:t>
            </a:r>
            <a:r>
              <a:rPr lang="ar-SA" dirty="0">
                <a:solidFill>
                  <a:schemeClr val="tx1"/>
                </a:solidFill>
              </a:rPr>
              <a:t>. هذه الأوضاع كلها نظريه بحتة في الواقع لا يكون  عندنا عدد من العينات، بكون في الواقع عينه واحدة فقط وتعطينا قيمه واحدة ،  قيمه واحدة       يعتمد عليها في التحليل، من الناحية النظرية نقول أن هذه المقدرات يتوقع أنها تســـاوي القيمة الحقيقية من الناحية الأخرى  القيمة الحقيقة لا نعرفها وبالتالي هذه الخصائص خصائص نظريه بحتة. على الرسم البياني،  رسم دالة احتمال    ، خاصية عدم التحيز تقول أن توزيع احتمال   يأخذ هذا الشكل يتمركز حول القيمة الحقيقية، لـ </a:t>
            </a:r>
            <a:r>
              <a:rPr lang="en-GB" dirty="0">
                <a:solidFill>
                  <a:schemeClr val="tx1"/>
                </a:solidFill>
                <a:sym typeface="Symbol"/>
              </a:rPr>
              <a:t></a:t>
            </a:r>
            <a:r>
              <a:rPr lang="ar-SA" dirty="0">
                <a:solidFill>
                  <a:schemeClr val="tx1"/>
                </a:solidFill>
              </a:rPr>
              <a:t> يعني أن القيمة المتوقعة لـ  تســاوي </a:t>
            </a:r>
            <a:r>
              <a:rPr lang="en-GB" dirty="0">
                <a:solidFill>
                  <a:schemeClr val="tx1"/>
                </a:solidFill>
                <a:sym typeface="Symbol"/>
              </a:rPr>
              <a:t></a:t>
            </a:r>
            <a:r>
              <a:rPr lang="ar-SA" dirty="0">
                <a:solidFill>
                  <a:schemeClr val="tx1"/>
                </a:solidFill>
              </a:rPr>
              <a:t>   وأن قيمة </a:t>
            </a:r>
            <a:r>
              <a:rPr lang="en-GB" dirty="0">
                <a:solidFill>
                  <a:schemeClr val="tx1"/>
                </a:solidFill>
                <a:sym typeface="Symbol"/>
              </a:rPr>
              <a:t></a:t>
            </a:r>
            <a:r>
              <a:rPr lang="ar-SA" dirty="0">
                <a:solidFill>
                  <a:schemeClr val="tx1"/>
                </a:solidFill>
              </a:rPr>
              <a:t> تساوي المعلمة الحقيقية ونفس التحليل ينطبق على </a:t>
            </a:r>
            <a:r>
              <a:rPr lang="en-GB" dirty="0">
                <a:solidFill>
                  <a:schemeClr val="tx1"/>
                </a:solidFill>
                <a:sym typeface="Symbol"/>
              </a:rPr>
              <a:t></a:t>
            </a:r>
            <a:r>
              <a:rPr lang="ar-SA" dirty="0">
                <a:solidFill>
                  <a:schemeClr val="tx1"/>
                </a:solidFill>
              </a:rPr>
              <a:t>.</a:t>
            </a:r>
            <a:endParaRPr lang="en-US" dirty="0">
              <a:solidFill>
                <a:schemeClr val="tx1"/>
              </a:solidFill>
            </a:endParaRPr>
          </a:p>
          <a:p>
            <a:pPr algn="justLow"/>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04665"/>
            <a:ext cx="7920879"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0" indent="0">
              <a:buNone/>
            </a:pPr>
            <a:r>
              <a:rPr lang="ar-SA" b="1" dirty="0">
                <a:solidFill>
                  <a:schemeClr val="tx1"/>
                </a:solidFill>
              </a:rPr>
              <a:t>تباين المقدرات:</a:t>
            </a:r>
            <a:r>
              <a:rPr lang="ar-SA" dirty="0">
                <a:solidFill>
                  <a:schemeClr val="tx1"/>
                </a:solidFill>
              </a:rPr>
              <a:t> تباين اي قيمة تتوزع حول وسط معين هو معدل تشتت هذه القيم عن الوسط</a:t>
            </a:r>
            <a:endParaRPr lang="en-US" dirty="0">
              <a:solidFill>
                <a:schemeClr val="tx1"/>
              </a:solidFill>
            </a:endParaRPr>
          </a:p>
          <a:p>
            <a:pPr marL="0" indent="0">
              <a:buNone/>
            </a:pPr>
            <a:r>
              <a:rPr lang="ar-SA" dirty="0">
                <a:solidFill>
                  <a:schemeClr val="tx1"/>
                </a:solidFill>
              </a:rPr>
              <a:t>ويكون القانون الخاص بتباين  مقدرة القاطع:</a:t>
            </a:r>
            <a:endParaRPr lang="en-US" dirty="0">
              <a:solidFill>
                <a:schemeClr val="tx1"/>
              </a:solidFill>
            </a:endParaRPr>
          </a:p>
          <a:p>
            <a:pPr marL="0" indent="0">
              <a:buNone/>
            </a:pPr>
            <a:r>
              <a:rPr lang="ar-SA" dirty="0">
                <a:solidFill>
                  <a:schemeClr val="tx1"/>
                </a:solidFill>
              </a:rPr>
              <a:t>بإجراء بعض الخطوات يمكن إن نبرهن إن تباين  يساوي</a:t>
            </a:r>
            <a:endParaRPr lang="en-US" dirty="0">
              <a:solidFill>
                <a:schemeClr val="tx1"/>
              </a:solidFill>
            </a:endParaRPr>
          </a:p>
          <a:p>
            <a:pPr marL="0" indent="0">
              <a:buNone/>
            </a:pPr>
            <a:r>
              <a:rPr lang="ar-SA" b="1" u="sng" dirty="0">
                <a:solidFill>
                  <a:schemeClr val="tx1"/>
                </a:solidFill>
              </a:rPr>
              <a:t>            </a:t>
            </a:r>
            <a:endParaRPr lang="en-US" dirty="0">
              <a:solidFill>
                <a:schemeClr val="tx1"/>
              </a:solidFill>
            </a:endParaRPr>
          </a:p>
          <a:p>
            <a:pPr marL="0" indent="0">
              <a:buNone/>
            </a:pPr>
            <a:r>
              <a:rPr lang="ar-SA" dirty="0">
                <a:solidFill>
                  <a:schemeClr val="tx1"/>
                </a:solidFill>
              </a:rPr>
              <a:t>من المعادلة نلاحظ إن تباين  تعتمد على تباين </a:t>
            </a:r>
            <a:r>
              <a:rPr lang="en-GB" dirty="0">
                <a:solidFill>
                  <a:schemeClr val="tx1"/>
                </a:solidFill>
              </a:rPr>
              <a:t>u</a:t>
            </a:r>
            <a:r>
              <a:rPr lang="ar-SA" dirty="0">
                <a:solidFill>
                  <a:schemeClr val="tx1"/>
                </a:solidFill>
              </a:rPr>
              <a:t> فإذا زاد تباين  </a:t>
            </a:r>
            <a:r>
              <a:rPr lang="en-GB" dirty="0">
                <a:solidFill>
                  <a:schemeClr val="tx1"/>
                </a:solidFill>
              </a:rPr>
              <a:t>u</a:t>
            </a:r>
            <a:r>
              <a:rPr lang="ar-SA" dirty="0">
                <a:solidFill>
                  <a:schemeClr val="tx1"/>
                </a:solidFill>
              </a:rPr>
              <a:t>  </a:t>
            </a:r>
            <a:r>
              <a:rPr lang="ar-SA" dirty="0" smtClean="0">
                <a:solidFill>
                  <a:schemeClr val="tx1"/>
                </a:solidFill>
              </a:rPr>
              <a:t>توقع زيادة </a:t>
            </a:r>
            <a:r>
              <a:rPr lang="ar-SA" dirty="0">
                <a:solidFill>
                  <a:schemeClr val="tx1"/>
                </a:solidFill>
              </a:rPr>
              <a:t>تباين </a:t>
            </a:r>
            <a:r>
              <a:rPr lang="ar-SA" b="1" dirty="0">
                <a:solidFill>
                  <a:schemeClr val="tx1"/>
                </a:solidFill>
              </a:rPr>
              <a:t> </a:t>
            </a:r>
            <a:r>
              <a:rPr lang="ar-SA" dirty="0">
                <a:solidFill>
                  <a:schemeClr val="tx1"/>
                </a:solidFill>
              </a:rPr>
              <a:t>  لان  هناك علاقة طرديه بين تباين   وتباين</a:t>
            </a:r>
            <a:r>
              <a:rPr lang="ar-SA" b="1" dirty="0">
                <a:solidFill>
                  <a:schemeClr val="tx1"/>
                </a:solidFill>
              </a:rPr>
              <a:t>   </a:t>
            </a:r>
            <a:r>
              <a:rPr lang="en-GB" dirty="0">
                <a:solidFill>
                  <a:schemeClr val="tx1"/>
                </a:solidFill>
              </a:rPr>
              <a:t>u</a:t>
            </a:r>
            <a:r>
              <a:rPr lang="ar-SA" dirty="0">
                <a:solidFill>
                  <a:schemeClr val="tx1"/>
                </a:solidFill>
              </a:rPr>
              <a:t>     . وتوجد صيغه أخرى لتباين   على انه يساوي :</a:t>
            </a:r>
            <a:endParaRPr lang="en-US" dirty="0">
              <a:solidFill>
                <a:schemeClr val="tx1"/>
              </a:solidFill>
            </a:endParaRPr>
          </a:p>
          <a:p>
            <a:pPr marL="0" indent="0">
              <a:buNone/>
            </a:pPr>
            <a:r>
              <a:rPr lang="ar-SA" dirty="0">
                <a:solidFill>
                  <a:schemeClr val="tx1"/>
                </a:solidFill>
              </a:rPr>
              <a:t> اما  القانون الخاص بتباين     :</a:t>
            </a:r>
            <a:endParaRPr lang="en-US" dirty="0">
              <a:solidFill>
                <a:schemeClr val="tx1"/>
              </a:solidFill>
            </a:endParaRPr>
          </a:p>
          <a:p>
            <a:pPr marL="0" indent="0">
              <a:buNone/>
            </a:pPr>
            <a:r>
              <a:rPr lang="ar-SA" dirty="0">
                <a:solidFill>
                  <a:schemeClr val="tx1"/>
                </a:solidFill>
              </a:rPr>
              <a:t>يمكن إن نثبت إن التباين الخاص بـ  يساوي            </a:t>
            </a:r>
            <a:endParaRPr lang="en-US" dirty="0">
              <a:solidFill>
                <a:schemeClr val="tx1"/>
              </a:solidFill>
            </a:endParaRPr>
          </a:p>
          <a:p>
            <a:pPr marL="0" indent="0">
              <a:buNone/>
            </a:pPr>
            <a:r>
              <a:rPr lang="ar-SA" dirty="0">
                <a:solidFill>
                  <a:schemeClr val="tx1"/>
                </a:solidFill>
              </a:rPr>
              <a:t> ومن المعادلة نلاحظ إن تباين     يعتمد طرديا على    تباين</a:t>
            </a:r>
            <a:r>
              <a:rPr lang="ar-SA" b="1" dirty="0">
                <a:solidFill>
                  <a:schemeClr val="tx1"/>
                </a:solidFill>
              </a:rPr>
              <a:t>   </a:t>
            </a:r>
            <a:r>
              <a:rPr lang="en-GB" dirty="0">
                <a:solidFill>
                  <a:schemeClr val="tx1"/>
                </a:solidFill>
              </a:rPr>
              <a:t>u</a:t>
            </a:r>
            <a:r>
              <a:rPr lang="ar-SA" dirty="0">
                <a:solidFill>
                  <a:schemeClr val="tx1"/>
                </a:solidFill>
              </a:rPr>
              <a:t>     وعكسيا على مجموع مربعات انحرافات  المتغير المستقل، فكلما   ازدادت درجة انتشـــار المتغير المســــتقل ( </a:t>
            </a:r>
            <a:r>
              <a:rPr lang="ar-SA" dirty="0" err="1">
                <a:solidFill>
                  <a:schemeClr val="tx1"/>
                </a:solidFill>
              </a:rPr>
              <a:t>آي</a:t>
            </a:r>
            <a:r>
              <a:rPr lang="ar-SA" dirty="0">
                <a:solidFill>
                  <a:schemeClr val="tx1"/>
                </a:solidFill>
              </a:rPr>
              <a:t> بيانات </a:t>
            </a:r>
            <a:r>
              <a:rPr lang="en-GB" dirty="0">
                <a:solidFill>
                  <a:schemeClr val="tx1"/>
                </a:solidFill>
              </a:rPr>
              <a:t>X</a:t>
            </a:r>
            <a:r>
              <a:rPr lang="ar-SA" dirty="0">
                <a:solidFill>
                  <a:schemeClr val="tx1"/>
                </a:solidFill>
              </a:rPr>
              <a:t> مختلفة كثيرا عن بعضها) نتوقع إن يزيد المكون الموجود في المقام وبالتالي ينخفض تباين   مما يشعر إلى دقة التقديرات.</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0" indent="0">
              <a:buNone/>
            </a:pPr>
            <a:r>
              <a:rPr lang="ar-SA" b="1" u="sng" dirty="0">
                <a:solidFill>
                  <a:schemeClr val="tx1"/>
                </a:solidFill>
              </a:rPr>
              <a:t>ثالثاً: أقل تباين</a:t>
            </a:r>
            <a:r>
              <a:rPr lang="ar-SA" b="1" dirty="0">
                <a:solidFill>
                  <a:schemeClr val="tx1"/>
                </a:solidFill>
              </a:rPr>
              <a:t>: </a:t>
            </a:r>
            <a:endParaRPr lang="en-US" dirty="0">
              <a:solidFill>
                <a:schemeClr val="tx1"/>
              </a:solidFill>
            </a:endParaRPr>
          </a:p>
          <a:p>
            <a:pPr marL="0" indent="0">
              <a:buNone/>
            </a:pPr>
            <a:r>
              <a:rPr lang="ar-SA" dirty="0">
                <a:solidFill>
                  <a:schemeClr val="tx1"/>
                </a:solidFill>
              </a:rPr>
              <a:t>الخاصية الثالثة لمقدرات م ص ع  تمتلك </a:t>
            </a:r>
            <a:r>
              <a:rPr lang="ar-SA" dirty="0" err="1">
                <a:solidFill>
                  <a:schemeClr val="tx1"/>
                </a:solidFill>
              </a:rPr>
              <a:t>آدني</a:t>
            </a:r>
            <a:r>
              <a:rPr lang="ar-SA" dirty="0">
                <a:solidFill>
                  <a:schemeClr val="tx1"/>
                </a:solidFill>
              </a:rPr>
              <a:t> تباين  هذه الخاصية لها أهمية  بالغة  في الاقتصاد القياسي لان </a:t>
            </a:r>
            <a:r>
              <a:rPr lang="ar-SA" dirty="0" err="1">
                <a:solidFill>
                  <a:schemeClr val="tx1"/>
                </a:solidFill>
              </a:rPr>
              <a:t>آدني</a:t>
            </a:r>
            <a:r>
              <a:rPr lang="ar-SA" dirty="0">
                <a:solidFill>
                  <a:schemeClr val="tx1"/>
                </a:solidFill>
              </a:rPr>
              <a:t> تباين يعتبر مؤشــر إلى دقة القياســات،  </a:t>
            </a:r>
            <a:r>
              <a:rPr lang="ar-SA" dirty="0" err="1">
                <a:solidFill>
                  <a:schemeClr val="tx1"/>
                </a:solidFill>
              </a:rPr>
              <a:t>آدني</a:t>
            </a:r>
            <a:r>
              <a:rPr lang="ar-SA" dirty="0">
                <a:solidFill>
                  <a:schemeClr val="tx1"/>
                </a:solidFill>
              </a:rPr>
              <a:t> تباين يعتبر مؤشــر إلى دقة القياسات، </a:t>
            </a:r>
            <a:r>
              <a:rPr lang="ar-SA" dirty="0" err="1">
                <a:solidFill>
                  <a:schemeClr val="tx1"/>
                </a:solidFill>
              </a:rPr>
              <a:t>آدني</a:t>
            </a:r>
            <a:r>
              <a:rPr lang="ar-SA" dirty="0">
                <a:solidFill>
                  <a:schemeClr val="tx1"/>
                </a:solidFill>
              </a:rPr>
              <a:t> تباين يعني أعلى دقة من ناحية  القياســات. هناك علاقة عكسية بين التباين ودقة القياسات كلما زاد التباين كلما انخفضت دقة القياسات وكلما قل ارتفعت دقة القياسات. لأن مقدرات م ص ع           تلك المقدرات تمتلك </a:t>
            </a:r>
            <a:r>
              <a:rPr lang="ar-SA" dirty="0" err="1">
                <a:solidFill>
                  <a:schemeClr val="tx1"/>
                </a:solidFill>
              </a:rPr>
              <a:t>آدني</a:t>
            </a:r>
            <a:r>
              <a:rPr lang="ar-SA" dirty="0">
                <a:solidFill>
                  <a:schemeClr val="tx1"/>
                </a:solidFill>
              </a:rPr>
              <a:t> تباين نعني مقارنه بمقدرات أخرى تقاس بطريقه مختلفة عن م ص ع فان مقدرات م ص ع تمتلك </a:t>
            </a:r>
            <a:r>
              <a:rPr lang="ar-SA" dirty="0" err="1">
                <a:solidFill>
                  <a:schemeClr val="tx1"/>
                </a:solidFill>
              </a:rPr>
              <a:t>آدني</a:t>
            </a:r>
            <a:r>
              <a:rPr lang="ar-SA" dirty="0">
                <a:solidFill>
                  <a:schemeClr val="tx1"/>
                </a:solidFill>
              </a:rPr>
              <a:t> تباين إي تتحلى بأعلى دقه. نفترض إن هناك مقدرات لـ    </a:t>
            </a:r>
            <a:r>
              <a:rPr lang="en-GB" dirty="0">
                <a:solidFill>
                  <a:schemeClr val="tx1"/>
                </a:solidFill>
                <a:sym typeface="Symbol"/>
              </a:rPr>
              <a:t></a:t>
            </a:r>
            <a:r>
              <a:rPr lang="en-GB" dirty="0">
                <a:solidFill>
                  <a:schemeClr val="tx1"/>
                </a:solidFill>
              </a:rPr>
              <a:t>  </a:t>
            </a:r>
            <a:r>
              <a:rPr lang="en-GB" dirty="0">
                <a:solidFill>
                  <a:schemeClr val="tx1"/>
                </a:solidFill>
                <a:sym typeface="Symbol"/>
              </a:rPr>
              <a:t></a:t>
            </a:r>
            <a:r>
              <a:rPr lang="ar-SA" dirty="0">
                <a:solidFill>
                  <a:schemeClr val="tx1"/>
                </a:solidFill>
              </a:rPr>
              <a:t>     تحصل عليها بطريقه مختلفة ونفترض إن المقدرات الأخرى  ا ذا افترضنا أن تلك المقدرتين  خطيه وغير متحيزة سيكون الاختلاف  في خاصية أن  مقدرات م ص ع          تمتلك أعلى دقة.</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5" y="549275"/>
            <a:ext cx="8136904" cy="557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67792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TotalTime>
  <Words>539</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3</cp:revision>
  <dcterms:created xsi:type="dcterms:W3CDTF">2020-01-04T09:30:31Z</dcterms:created>
  <dcterms:modified xsi:type="dcterms:W3CDTF">2020-01-04T10:05:19Z</dcterms:modified>
</cp:coreProperties>
</file>